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txBody>
          <a:bodyPr/>
          <a:lstStyle/>
          <a:p>
            <a:r>
              <a:rPr lang="en-US" dirty="0" smtClean="0"/>
              <a:t>Lecture 1</a:t>
            </a:r>
            <a:endParaRPr lang="ar-IQ" dirty="0"/>
          </a:p>
        </p:txBody>
      </p:sp>
      <p:sp>
        <p:nvSpPr>
          <p:cNvPr id="3" name="Subtitle 2"/>
          <p:cNvSpPr>
            <a:spLocks noGrp="1"/>
          </p:cNvSpPr>
          <p:nvPr>
            <p:ph type="subTitle" idx="1"/>
          </p:nvPr>
        </p:nvSpPr>
        <p:spPr>
          <a:xfrm>
            <a:off x="1447800" y="2667000"/>
            <a:ext cx="6400800" cy="1752600"/>
          </a:xfrm>
        </p:spPr>
        <p:txBody>
          <a:bodyPr/>
          <a:lstStyle/>
          <a:p>
            <a:r>
              <a:rPr lang="en-US" sz="5000" dirty="0">
                <a:solidFill>
                  <a:schemeClr val="tx1"/>
                </a:solidFill>
                <a:latin typeface="+mj-lt"/>
                <a:ea typeface="+mj-ea"/>
                <a:cs typeface="+mj-cs"/>
              </a:rPr>
              <a:t>Estimation and Costing</a:t>
            </a:r>
          </a:p>
          <a:p>
            <a:r>
              <a:rPr lang="en-US" b="1" dirty="0"/>
              <a:t>Asst. Lect. Ali Khalid</a:t>
            </a:r>
            <a:endParaRPr lang="ar-IQ" b="1" dirty="0"/>
          </a:p>
          <a:p>
            <a:endParaRPr lang="ar-IQ" dirty="0"/>
          </a:p>
        </p:txBody>
      </p:sp>
    </p:spTree>
    <p:extLst>
      <p:ext uri="{BB962C8B-B14F-4D97-AF65-F5344CB8AC3E}">
        <p14:creationId xmlns:p14="http://schemas.microsoft.com/office/powerpoint/2010/main" val="2830860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Estimation and Costing</a:t>
            </a:r>
            <a:r>
              <a:rPr lang="en-US" dirty="0"/>
              <a:t/>
            </a:r>
            <a:br>
              <a:rPr lang="en-US" dirty="0"/>
            </a:br>
            <a:endParaRPr lang="ar-IQ" dirty="0"/>
          </a:p>
        </p:txBody>
      </p:sp>
      <p:sp>
        <p:nvSpPr>
          <p:cNvPr id="3" name="Content Placeholder 2"/>
          <p:cNvSpPr>
            <a:spLocks noGrp="1"/>
          </p:cNvSpPr>
          <p:nvPr>
            <p:ph idx="1"/>
          </p:nvPr>
        </p:nvSpPr>
        <p:spPr/>
        <p:txBody>
          <a:bodyPr>
            <a:normAutofit fontScale="77500" lnSpcReduction="20000"/>
          </a:bodyPr>
          <a:lstStyle/>
          <a:p>
            <a:pPr marL="0" indent="0">
              <a:buNone/>
            </a:pPr>
            <a:r>
              <a:rPr lang="en-US" b="1" dirty="0"/>
              <a:t>Introduction:	</a:t>
            </a:r>
            <a:endParaRPr lang="en-US" dirty="0"/>
          </a:p>
          <a:p>
            <a:pPr marL="0" indent="0" algn="just">
              <a:buNone/>
            </a:pPr>
            <a:r>
              <a:rPr lang="en-US" dirty="0"/>
              <a:t>Estimating is the technique of calculating or Computing the various quantities and the expected Expenditure to be incurred on a particular work or project.</a:t>
            </a:r>
          </a:p>
          <a:p>
            <a:pPr marL="0" indent="0" algn="just">
              <a:buNone/>
            </a:pPr>
            <a:r>
              <a:rPr lang="en-US" dirty="0"/>
              <a:t>In case the funds available are less than the estimated cost the work is done in part or by reducing it or specifications are altered, the following requirement are necessary for preparing an estimate.</a:t>
            </a:r>
          </a:p>
          <a:p>
            <a:pPr marL="0" lvl="0" indent="0" algn="just">
              <a:buNone/>
            </a:pPr>
            <a:r>
              <a:rPr lang="en-US" dirty="0" smtClean="0"/>
              <a:t>1. Drawings </a:t>
            </a:r>
            <a:r>
              <a:rPr lang="en-US" dirty="0"/>
              <a:t>like plan, elevation and sections of important </a:t>
            </a:r>
            <a:r>
              <a:rPr lang="en-US" dirty="0" smtClean="0"/>
              <a:t>     points</a:t>
            </a:r>
            <a:r>
              <a:rPr lang="en-US" dirty="0"/>
              <a:t>.</a:t>
            </a:r>
          </a:p>
          <a:p>
            <a:pPr marL="0" lvl="0" indent="0" algn="just">
              <a:buNone/>
            </a:pPr>
            <a:r>
              <a:rPr lang="en-US" dirty="0" smtClean="0"/>
              <a:t>2. Detailed </a:t>
            </a:r>
            <a:r>
              <a:rPr lang="en-US" dirty="0"/>
              <a:t>specifications about (Architectural, structural and MEP drawings) &amp; properties of materials etc.</a:t>
            </a:r>
          </a:p>
          <a:p>
            <a:pPr marL="0" lvl="0" indent="0" algn="just">
              <a:buNone/>
            </a:pPr>
            <a:r>
              <a:rPr lang="en-US" dirty="0" smtClean="0"/>
              <a:t>3. Standard </a:t>
            </a:r>
            <a:r>
              <a:rPr lang="en-US" dirty="0"/>
              <a:t>schedule of rates of the current year</a:t>
            </a:r>
            <a:r>
              <a:rPr lang="en-US" dirty="0" smtClean="0"/>
              <a:t>.</a:t>
            </a:r>
          </a:p>
          <a:p>
            <a:endParaRPr lang="ar-IQ" dirty="0"/>
          </a:p>
        </p:txBody>
      </p:sp>
    </p:spTree>
    <p:extLst>
      <p:ext uri="{BB962C8B-B14F-4D97-AF65-F5344CB8AC3E}">
        <p14:creationId xmlns:p14="http://schemas.microsoft.com/office/powerpoint/2010/main" val="900786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b="1" dirty="0"/>
              <a:t>Introduction</a:t>
            </a:r>
            <a:endParaRPr lang="ar-IQ" dirty="0"/>
          </a:p>
        </p:txBody>
      </p:sp>
      <p:sp>
        <p:nvSpPr>
          <p:cNvPr id="3" name="Content Placeholder 2"/>
          <p:cNvSpPr>
            <a:spLocks noGrp="1"/>
          </p:cNvSpPr>
          <p:nvPr>
            <p:ph idx="1"/>
          </p:nvPr>
        </p:nvSpPr>
        <p:spPr>
          <a:xfrm>
            <a:off x="457200" y="1447800"/>
            <a:ext cx="8229600" cy="4678363"/>
          </a:xfrm>
        </p:spPr>
        <p:txBody>
          <a:bodyPr>
            <a:normAutofit fontScale="25000" lnSpcReduction="20000"/>
          </a:bodyPr>
          <a:lstStyle/>
          <a:p>
            <a:pPr marL="0" indent="0">
              <a:buNone/>
            </a:pPr>
            <a:r>
              <a:rPr lang="en-US" sz="8000" b="1" u="sng" dirty="0"/>
              <a:t>NEED FOR ESTIMATION AND COSTING</a:t>
            </a:r>
            <a:endParaRPr lang="en-US" sz="8000" dirty="0"/>
          </a:p>
          <a:p>
            <a:pPr marL="0" lvl="0" indent="0">
              <a:buNone/>
            </a:pPr>
            <a:r>
              <a:rPr lang="en-US" sz="8000" dirty="0" smtClean="0"/>
              <a:t>1. </a:t>
            </a:r>
            <a:r>
              <a:rPr lang="en-US" sz="9600" dirty="0" smtClean="0"/>
              <a:t>Estimate </a:t>
            </a:r>
            <a:r>
              <a:rPr lang="en-US" sz="9600" dirty="0"/>
              <a:t>give an idea of the cost of the work and hence its feasibility can be determined whether the project could be taken up with in the funds available or not.</a:t>
            </a:r>
          </a:p>
          <a:p>
            <a:pPr marL="0" lvl="0" indent="0">
              <a:buNone/>
            </a:pPr>
            <a:r>
              <a:rPr lang="en-US" sz="9600" dirty="0" smtClean="0"/>
              <a:t>2. Estimate </a:t>
            </a:r>
            <a:r>
              <a:rPr lang="en-US" sz="9600" dirty="0"/>
              <a:t>gives an idea of time required for the completion of the work.</a:t>
            </a:r>
          </a:p>
          <a:p>
            <a:pPr marL="0" lvl="0" indent="0">
              <a:buNone/>
            </a:pPr>
            <a:r>
              <a:rPr lang="en-US" sz="9600" dirty="0" smtClean="0"/>
              <a:t>3. Estimate </a:t>
            </a:r>
            <a:r>
              <a:rPr lang="en-US" sz="9600" dirty="0"/>
              <a:t>is required to invite the tenders and Quotations and to arrange contract.</a:t>
            </a:r>
          </a:p>
          <a:p>
            <a:pPr marL="0" lvl="0" indent="0">
              <a:buNone/>
            </a:pPr>
            <a:r>
              <a:rPr lang="en-US" sz="9600" dirty="0"/>
              <a:t> </a:t>
            </a:r>
            <a:r>
              <a:rPr lang="en-US" sz="9600" dirty="0" smtClean="0"/>
              <a:t>4. Estimate </a:t>
            </a:r>
            <a:r>
              <a:rPr lang="en-US" sz="9600" dirty="0"/>
              <a:t>is also required to control the expenditure during the execution of work.</a:t>
            </a:r>
          </a:p>
          <a:p>
            <a:pPr marL="0" lvl="0" indent="0">
              <a:buNone/>
            </a:pPr>
            <a:r>
              <a:rPr lang="en-US" sz="9600" dirty="0" smtClean="0"/>
              <a:t>5. Estimate </a:t>
            </a:r>
            <a:r>
              <a:rPr lang="en-US" sz="9600" dirty="0"/>
              <a:t>decides whether the proposed plan matches the funds available or not.</a:t>
            </a:r>
          </a:p>
          <a:p>
            <a:pPr marL="0" indent="0">
              <a:buNone/>
            </a:pPr>
            <a:r>
              <a:rPr lang="en-US" sz="9600" b="1" i="1" dirty="0"/>
              <a:t>  </a:t>
            </a:r>
            <a:r>
              <a:rPr lang="en-US" sz="9600" b="1" i="1" dirty="0" smtClean="0"/>
              <a:t>    </a:t>
            </a:r>
            <a:r>
              <a:rPr lang="en-US" sz="9600" b="1" i="1" dirty="0"/>
              <a:t> </a:t>
            </a:r>
            <a:r>
              <a:rPr lang="en-US" sz="9600" dirty="0"/>
              <a:t> </a:t>
            </a:r>
            <a:r>
              <a:rPr lang="en-US" sz="9600" b="1" i="1" dirty="0"/>
              <a:t> </a:t>
            </a:r>
            <a:endParaRPr lang="en-US" sz="9600" dirty="0"/>
          </a:p>
          <a:p>
            <a:r>
              <a:rPr lang="en-US" dirty="0"/>
              <a:t/>
            </a:r>
            <a:br>
              <a:rPr lang="en-US" dirty="0"/>
            </a:br>
            <a:r>
              <a:rPr lang="en-US" dirty="0"/>
              <a:t>                                                           </a:t>
            </a:r>
          </a:p>
          <a:p>
            <a:endParaRPr lang="ar-IQ" dirty="0"/>
          </a:p>
        </p:txBody>
      </p:sp>
    </p:spTree>
    <p:extLst>
      <p:ext uri="{BB962C8B-B14F-4D97-AF65-F5344CB8AC3E}">
        <p14:creationId xmlns:p14="http://schemas.microsoft.com/office/powerpoint/2010/main" val="2100625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endParaRPr lang="ar-IQ" dirty="0"/>
          </a:p>
        </p:txBody>
      </p:sp>
      <p:sp>
        <p:nvSpPr>
          <p:cNvPr id="3" name="Content Placeholder 2"/>
          <p:cNvSpPr>
            <a:spLocks noGrp="1"/>
          </p:cNvSpPr>
          <p:nvPr>
            <p:ph idx="1"/>
          </p:nvPr>
        </p:nvSpPr>
        <p:spPr/>
        <p:txBody>
          <a:bodyPr>
            <a:noAutofit/>
          </a:bodyPr>
          <a:lstStyle/>
          <a:p>
            <a:pPr marL="0" indent="0">
              <a:buNone/>
            </a:pPr>
            <a:r>
              <a:rPr lang="en-US" sz="2200" dirty="0"/>
              <a:t>There are several kinds of estimating techniques; these can be grouped into two main categories:</a:t>
            </a:r>
            <a:br>
              <a:rPr lang="en-US" sz="2200" dirty="0"/>
            </a:br>
            <a:r>
              <a:rPr lang="en-US" sz="2200" b="1" dirty="0"/>
              <a:t>1. Approximate Estimations.</a:t>
            </a:r>
            <a:br>
              <a:rPr lang="en-US" sz="2200" b="1" dirty="0"/>
            </a:br>
            <a:r>
              <a:rPr lang="en-US" sz="2200" b="1" dirty="0"/>
              <a:t>2. Detailed Estimations</a:t>
            </a:r>
            <a:r>
              <a:rPr lang="en-US" sz="2200" b="1" dirty="0" smtClean="0"/>
              <a:t>.</a:t>
            </a:r>
            <a:r>
              <a:rPr lang="en-US" sz="2200" b="1" dirty="0"/>
              <a:t> </a:t>
            </a:r>
            <a:endParaRPr lang="en-US" sz="2200" b="1" dirty="0" smtClean="0"/>
          </a:p>
          <a:p>
            <a:pPr marL="0" indent="0" algn="justLow">
              <a:buNone/>
            </a:pPr>
            <a:r>
              <a:rPr lang="en-US" sz="2200" b="1" dirty="0" smtClean="0"/>
              <a:t>1. Approximate </a:t>
            </a:r>
            <a:r>
              <a:rPr lang="en-US" sz="2200" b="1" dirty="0"/>
              <a:t>Estimations:</a:t>
            </a:r>
            <a:r>
              <a:rPr lang="en-US" sz="2200" dirty="0"/>
              <a:t> this type of estimation is useful before starting detailed design.</a:t>
            </a:r>
          </a:p>
          <a:p>
            <a:pPr marL="0" indent="0" algn="justLow">
              <a:buNone/>
            </a:pPr>
            <a:r>
              <a:rPr lang="en-US" sz="2200" dirty="0"/>
              <a:t>The main objectives of this type of estimation are:</a:t>
            </a:r>
          </a:p>
          <a:p>
            <a:pPr marL="0" lvl="0" indent="0" algn="justLow">
              <a:buNone/>
            </a:pPr>
            <a:r>
              <a:rPr lang="en-US" sz="2200" dirty="0" smtClean="0"/>
              <a:t>1. To </a:t>
            </a:r>
            <a:r>
              <a:rPr lang="en-US" sz="2200" dirty="0"/>
              <a:t>estimate the cost of construction approximately in a short time.</a:t>
            </a:r>
          </a:p>
          <a:p>
            <a:pPr marL="0" lvl="0" indent="0" algn="justLow">
              <a:buNone/>
            </a:pPr>
            <a:r>
              <a:rPr lang="en-US" sz="2200" dirty="0" smtClean="0"/>
              <a:t>2. To </a:t>
            </a:r>
            <a:r>
              <a:rPr lang="en-US" sz="2200" dirty="0"/>
              <a:t>carry out a comparative study between different design alternatives.</a:t>
            </a:r>
          </a:p>
          <a:p>
            <a:pPr marL="0" indent="0" algn="justLow">
              <a:buNone/>
            </a:pPr>
            <a:r>
              <a:rPr lang="en-US" sz="2200" dirty="0" smtClean="0"/>
              <a:t>3. To </a:t>
            </a:r>
            <a:r>
              <a:rPr lang="en-US" sz="2200" dirty="0"/>
              <a:t>get an estimate of construction that will be compared later with the more detailed estimation after completion the design</a:t>
            </a:r>
            <a:endParaRPr lang="ar-IQ" sz="2200" dirty="0"/>
          </a:p>
        </p:txBody>
      </p:sp>
    </p:spTree>
    <p:extLst>
      <p:ext uri="{BB962C8B-B14F-4D97-AF65-F5344CB8AC3E}">
        <p14:creationId xmlns:p14="http://schemas.microsoft.com/office/powerpoint/2010/main" val="3009504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endParaRPr lang="ar-IQ" dirty="0"/>
          </a:p>
        </p:txBody>
      </p:sp>
      <p:sp>
        <p:nvSpPr>
          <p:cNvPr id="3" name="Content Placeholder 2"/>
          <p:cNvSpPr>
            <a:spLocks noGrp="1"/>
          </p:cNvSpPr>
          <p:nvPr>
            <p:ph idx="1"/>
          </p:nvPr>
        </p:nvSpPr>
        <p:spPr/>
        <p:txBody>
          <a:bodyPr>
            <a:normAutofit/>
          </a:bodyPr>
          <a:lstStyle/>
          <a:p>
            <a:pPr marL="0" indent="0">
              <a:buNone/>
            </a:pPr>
            <a:r>
              <a:rPr lang="en-US" sz="2400" b="1" dirty="0"/>
              <a:t>Types of Approximate Estimations:</a:t>
            </a:r>
            <a:endParaRPr lang="en-US" sz="2400" dirty="0"/>
          </a:p>
          <a:p>
            <a:pPr marL="457200" indent="-457200" algn="just">
              <a:buAutoNum type="arabicPeriod"/>
            </a:pPr>
            <a:r>
              <a:rPr lang="en-US" sz="2800" b="1" dirty="0" smtClean="0"/>
              <a:t>Floor </a:t>
            </a:r>
            <a:r>
              <a:rPr lang="en-US" sz="2800" b="1" dirty="0"/>
              <a:t>Area Method:</a:t>
            </a:r>
            <a:r>
              <a:rPr lang="en-US" sz="2800" dirty="0"/>
              <a:t> in this method an approximate cost (material and </a:t>
            </a:r>
            <a:r>
              <a:rPr lang="en-US" sz="2800" dirty="0" err="1"/>
              <a:t>labour</a:t>
            </a:r>
            <a:r>
              <a:rPr lang="en-US" sz="2800" dirty="0"/>
              <a:t>) per square meter will be used for this estimation. This cost per square is either used evenly among all stories or may be higher relatively for lower </a:t>
            </a:r>
            <a:r>
              <a:rPr lang="en-US" sz="2800" dirty="0" smtClean="0"/>
              <a:t>stories</a:t>
            </a:r>
          </a:p>
          <a:p>
            <a:pPr marL="457200" lvl="0" indent="-457200" algn="just">
              <a:buFont typeface="Arial" pitchFamily="34" charset="0"/>
              <a:buAutoNum type="arabicPeriod"/>
            </a:pPr>
            <a:r>
              <a:rPr lang="en-US" sz="2800" b="1" dirty="0"/>
              <a:t>Cubical Method: </a:t>
            </a:r>
            <a:r>
              <a:rPr lang="en-US" sz="2800" dirty="0"/>
              <a:t>This method is more accurate than the square meter of floor area method. Since it takes into account the third dimension (the height) </a:t>
            </a:r>
          </a:p>
          <a:p>
            <a:pPr marL="457200" indent="-457200">
              <a:buAutoNum type="arabicPeriod"/>
            </a:pPr>
            <a:endParaRPr lang="ar-IQ" sz="2400" dirty="0"/>
          </a:p>
        </p:txBody>
      </p:sp>
    </p:spTree>
    <p:extLst>
      <p:ext uri="{BB962C8B-B14F-4D97-AF65-F5344CB8AC3E}">
        <p14:creationId xmlns:p14="http://schemas.microsoft.com/office/powerpoint/2010/main" val="1302345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Introduction</a:t>
            </a:r>
            <a:endParaRPr lang="ar-IQ" dirty="0"/>
          </a:p>
        </p:txBody>
      </p:sp>
      <p:sp>
        <p:nvSpPr>
          <p:cNvPr id="3" name="Content Placeholder 2"/>
          <p:cNvSpPr>
            <a:spLocks noGrp="1"/>
          </p:cNvSpPr>
          <p:nvPr>
            <p:ph idx="1"/>
          </p:nvPr>
        </p:nvSpPr>
        <p:spPr/>
        <p:txBody>
          <a:bodyPr>
            <a:normAutofit fontScale="92500" lnSpcReduction="20000"/>
          </a:bodyPr>
          <a:lstStyle/>
          <a:p>
            <a:pPr marL="0" indent="0">
              <a:buNone/>
            </a:pPr>
            <a:r>
              <a:rPr lang="en-US" b="1" dirty="0" smtClean="0"/>
              <a:t>2. Detailed </a:t>
            </a:r>
            <a:r>
              <a:rPr lang="en-US" b="1" dirty="0"/>
              <a:t>Estimations:</a:t>
            </a:r>
            <a:r>
              <a:rPr lang="en-US" dirty="0"/>
              <a:t> </a:t>
            </a:r>
          </a:p>
          <a:p>
            <a:pPr marL="0" indent="0" algn="just">
              <a:buNone/>
            </a:pPr>
            <a:r>
              <a:rPr lang="en-US" dirty="0"/>
              <a:t>Detailed estimate of the cost of a project is prepared by determining the quantities and costs of everything that a contractor is required to provide and do for the satisfactory completion of the work. </a:t>
            </a:r>
          </a:p>
          <a:p>
            <a:pPr marL="0" indent="0">
              <a:buNone/>
            </a:pPr>
            <a:r>
              <a:rPr lang="en-US" b="1" dirty="0"/>
              <a:t>Steps in Preparation of an Estimate</a:t>
            </a:r>
          </a:p>
          <a:p>
            <a:pPr marL="0" indent="0">
              <a:buNone/>
            </a:pPr>
            <a:r>
              <a:rPr lang="en-US" dirty="0" smtClean="0"/>
              <a:t>1. Taking </a:t>
            </a:r>
            <a:r>
              <a:rPr lang="en-US" dirty="0"/>
              <a:t>off Dimension:</a:t>
            </a:r>
            <a:endParaRPr lang="en-US" b="1" dirty="0"/>
          </a:p>
          <a:p>
            <a:pPr marL="0" indent="0">
              <a:buNone/>
            </a:pPr>
            <a:r>
              <a:rPr lang="en-US" dirty="0" smtClean="0"/>
              <a:t>2. Squaring </a:t>
            </a:r>
            <a:r>
              <a:rPr lang="en-US" dirty="0"/>
              <a:t>Dimension:</a:t>
            </a:r>
          </a:p>
          <a:p>
            <a:pPr marL="0" indent="0">
              <a:buNone/>
            </a:pPr>
            <a:r>
              <a:rPr lang="en-US" dirty="0" smtClean="0"/>
              <a:t>3. Working </a:t>
            </a:r>
            <a:r>
              <a:rPr lang="en-US" dirty="0"/>
              <a:t>up Abstraction</a:t>
            </a:r>
          </a:p>
          <a:p>
            <a:pPr marL="0" indent="0">
              <a:buNone/>
            </a:pPr>
            <a:r>
              <a:rPr lang="en-US" dirty="0" smtClean="0"/>
              <a:t>4. Billing </a:t>
            </a:r>
            <a:r>
              <a:rPr lang="en-US" dirty="0"/>
              <a:t>of quantities:</a:t>
            </a:r>
          </a:p>
          <a:p>
            <a:endParaRPr lang="ar-IQ" dirty="0"/>
          </a:p>
        </p:txBody>
      </p:sp>
    </p:spTree>
    <p:extLst>
      <p:ext uri="{BB962C8B-B14F-4D97-AF65-F5344CB8AC3E}">
        <p14:creationId xmlns:p14="http://schemas.microsoft.com/office/powerpoint/2010/main" val="23925369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a:t>Introduction</a:t>
            </a:r>
            <a:endParaRPr lang="ar-IQ" dirty="0"/>
          </a:p>
        </p:txBody>
      </p:sp>
      <p:sp>
        <p:nvSpPr>
          <p:cNvPr id="3" name="Content Placeholder 2"/>
          <p:cNvSpPr>
            <a:spLocks noGrp="1"/>
          </p:cNvSpPr>
          <p:nvPr>
            <p:ph idx="1"/>
          </p:nvPr>
        </p:nvSpPr>
        <p:spPr>
          <a:xfrm>
            <a:off x="457200" y="914400"/>
            <a:ext cx="8229600" cy="5791200"/>
          </a:xfrm>
        </p:spPr>
        <p:txBody>
          <a:bodyPr>
            <a:noAutofit/>
          </a:bodyPr>
          <a:lstStyle/>
          <a:p>
            <a:pPr marL="0" indent="0">
              <a:buNone/>
            </a:pPr>
            <a:r>
              <a:rPr lang="en-US" sz="2400" b="1" dirty="0"/>
              <a:t>Measurement of Materials and Works:</a:t>
            </a:r>
            <a:endParaRPr lang="en-US" sz="2400" dirty="0"/>
          </a:p>
          <a:p>
            <a:pPr marL="0" indent="0" algn="just">
              <a:buNone/>
            </a:pPr>
            <a:r>
              <a:rPr lang="en-US" sz="2400" dirty="0"/>
              <a:t>The units of measurements are mainly categorized for their nature, shape and size and for making payments to the contractor. The principle of units of measurements normally consists of the following:</a:t>
            </a:r>
          </a:p>
          <a:p>
            <a:pPr marL="0" lvl="0" indent="0" algn="just">
              <a:buNone/>
            </a:pPr>
            <a:r>
              <a:rPr lang="en-US" sz="2400" dirty="0"/>
              <a:t> </a:t>
            </a:r>
            <a:r>
              <a:rPr lang="en-US" sz="2400" dirty="0" smtClean="0"/>
              <a:t>1. Single </a:t>
            </a:r>
            <a:r>
              <a:rPr lang="en-US" sz="2400" dirty="0"/>
              <a:t>units work like doors, windows, trusses etc., are expressed in numbers.</a:t>
            </a:r>
          </a:p>
          <a:p>
            <a:pPr marL="0" lvl="0" indent="0" algn="just">
              <a:buNone/>
            </a:pPr>
            <a:r>
              <a:rPr lang="en-US" sz="2400" dirty="0" smtClean="0"/>
              <a:t>2. Works </a:t>
            </a:r>
            <a:r>
              <a:rPr lang="en-US" sz="2400" dirty="0"/>
              <a:t>consists linear measurements (L.M) involve length like pipe.</a:t>
            </a:r>
          </a:p>
          <a:p>
            <a:pPr marL="0" lvl="0" indent="0" algn="just">
              <a:buNone/>
            </a:pPr>
            <a:r>
              <a:rPr lang="en-US" sz="2400" dirty="0" smtClean="0"/>
              <a:t>3. Works </a:t>
            </a:r>
            <a:r>
              <a:rPr lang="en-US" sz="2400" dirty="0"/>
              <a:t>consists of a real surface measurements involve area like plastering, white washing, partitions of specified thickness etc., are expressed in square meters (m</a:t>
            </a:r>
            <a:r>
              <a:rPr lang="en-US" sz="2400" baseline="30000" dirty="0"/>
              <a:t>2</a:t>
            </a:r>
            <a:r>
              <a:rPr lang="en-US" sz="2400" dirty="0"/>
              <a:t>).</a:t>
            </a:r>
          </a:p>
          <a:p>
            <a:pPr marL="0" indent="0" algn="just">
              <a:buNone/>
            </a:pPr>
            <a:r>
              <a:rPr lang="en-US" sz="2400" dirty="0" smtClean="0"/>
              <a:t>4. </a:t>
            </a:r>
            <a:r>
              <a:rPr lang="en-US" sz="2400" dirty="0"/>
              <a:t>Works consists of cubical contents which involve volume like earth work, cement concrete, Masonry etc. are expressed in Cubic meters</a:t>
            </a:r>
            <a:endParaRPr lang="ar-IQ" sz="2400" dirty="0"/>
          </a:p>
        </p:txBody>
      </p:sp>
    </p:spTree>
    <p:extLst>
      <p:ext uri="{BB962C8B-B14F-4D97-AF65-F5344CB8AC3E}">
        <p14:creationId xmlns:p14="http://schemas.microsoft.com/office/powerpoint/2010/main" val="1815114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391</Words>
  <Application>Microsoft Office PowerPoint</Application>
  <PresentationFormat>On-screen Show (4:3)</PresentationFormat>
  <Paragraphs>45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Lecture 1</vt:lpstr>
      <vt:lpstr>Estimation and Costing </vt:lpstr>
      <vt:lpstr>Introduction</vt:lpstr>
      <vt:lpstr>Introduction</vt:lpstr>
      <vt:lpstr>Introduction</vt:lpstr>
      <vt:lpstr>Introduction</vt:lpstr>
      <vt:lpstr>Introduction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dc:title>
  <dc:creator>Ali Khalid</dc:creator>
  <cp:lastModifiedBy>Ali Khalid</cp:lastModifiedBy>
  <cp:revision>12</cp:revision>
  <dcterms:created xsi:type="dcterms:W3CDTF">2006-08-16T00:00:00Z</dcterms:created>
  <dcterms:modified xsi:type="dcterms:W3CDTF">2018-01-06T18:00:34Z</dcterms:modified>
</cp:coreProperties>
</file>